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19" r:id="rId3"/>
    <p:sldId id="321" r:id="rId4"/>
    <p:sldId id="322" r:id="rId5"/>
    <p:sldId id="323" r:id="rId6"/>
    <p:sldId id="324" r:id="rId7"/>
    <p:sldId id="332" r:id="rId8"/>
  </p:sldIdLst>
  <p:sldSz cx="6858000" cy="51435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DDE5F"/>
    <a:srgbClr val="FFFFCC"/>
    <a:srgbClr val="EDEEF0"/>
    <a:srgbClr val="EAE6E3"/>
    <a:srgbClr val="DADAD8"/>
    <a:srgbClr val="FFFFFF"/>
    <a:srgbClr val="9900CC"/>
    <a:srgbClr val="FF9900"/>
    <a:srgbClr val="D99B01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9" autoAdjust="0"/>
    <p:restoredTop sz="94737" autoAdjust="0"/>
  </p:normalViewPr>
  <p:slideViewPr>
    <p:cSldViewPr>
      <p:cViewPr varScale="1">
        <p:scale>
          <a:sx n="94" d="100"/>
          <a:sy n="94" d="100"/>
        </p:scale>
        <p:origin x="900" y="72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5F933-EC83-4016-9F08-B75181E717AF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16A04-DB0F-4717-B15E-4EDB6BB5E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9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56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75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76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0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29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3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6724" y="1960930"/>
            <a:ext cx="6184553" cy="1383822"/>
          </a:xfrm>
          <a:noFill/>
          <a:effectLst/>
        </p:spPr>
        <p:txBody>
          <a:bodyPr>
            <a:normAutofit/>
          </a:bodyPr>
          <a:lstStyle>
            <a:lvl1pPr algn="r">
              <a:defRPr sz="27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356" y="3335275"/>
            <a:ext cx="6127289" cy="1221640"/>
          </a:xfrm>
        </p:spPr>
        <p:txBody>
          <a:bodyPr>
            <a:normAutofit/>
          </a:bodyPr>
          <a:lstStyle>
            <a:lvl1pPr marL="0" indent="0" algn="r">
              <a:buNone/>
              <a:defRPr sz="2100" b="0" i="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</a:p>
          <a:p>
            <a:r>
              <a:rPr lang="en-US" dirty="0"/>
              <a:t>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ransition spd="slow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79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79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FF712494-876E-4166-9F90-FB6ADB8E26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38730" y="2326214"/>
            <a:ext cx="1097838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724" y="281175"/>
            <a:ext cx="6184553" cy="763524"/>
          </a:xfrm>
        </p:spPr>
        <p:txBody>
          <a:bodyPr>
            <a:normAutofit/>
          </a:bodyPr>
          <a:lstStyle>
            <a:lvl1pPr algn="r">
              <a:defRPr sz="2700" baseline="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24" y="1502816"/>
            <a:ext cx="6184553" cy="3206799"/>
          </a:xfrm>
        </p:spPr>
        <p:txBody>
          <a:bodyPr/>
          <a:lstStyle>
            <a:lvl1pPr algn="l">
              <a:defRPr sz="21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1069" y="433880"/>
            <a:ext cx="4695679" cy="572644"/>
          </a:xfrm>
        </p:spPr>
        <p:txBody>
          <a:bodyPr>
            <a:normAutofit/>
          </a:bodyPr>
          <a:lstStyle>
            <a:lvl1pPr algn="l">
              <a:defRPr sz="270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1069" y="1198560"/>
            <a:ext cx="4695679" cy="3511061"/>
          </a:xfrm>
        </p:spPr>
        <p:txBody>
          <a:bodyPr/>
          <a:lstStyle>
            <a:lvl1pPr>
              <a:defRPr sz="21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724" y="281176"/>
            <a:ext cx="6184553" cy="763525"/>
          </a:xfrm>
        </p:spPr>
        <p:txBody>
          <a:bodyPr>
            <a:normAutofit/>
          </a:bodyPr>
          <a:lstStyle>
            <a:lvl1pPr algn="r">
              <a:defRPr sz="2700" baseline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659" y="1655520"/>
            <a:ext cx="3030141" cy="479822"/>
          </a:xfrm>
        </p:spPr>
        <p:txBody>
          <a:bodyPr anchor="b"/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2659" y="2087041"/>
            <a:ext cx="3030141" cy="2137871"/>
          </a:xfrm>
        </p:spPr>
        <p:txBody>
          <a:bodyPr/>
          <a:lstStyle>
            <a:lvl1pPr algn="ctr">
              <a:defRPr sz="1800">
                <a:solidFill>
                  <a:schemeClr val="tx1"/>
                </a:solidFill>
              </a:defRPr>
            </a:lvl1pPr>
            <a:lvl2pPr algn="ctr">
              <a:defRPr sz="1500">
                <a:solidFill>
                  <a:schemeClr val="tx1"/>
                </a:solidFill>
              </a:defRPr>
            </a:lvl2pPr>
            <a:lvl3pPr algn="ctr">
              <a:defRPr sz="1350">
                <a:solidFill>
                  <a:schemeClr val="tx1"/>
                </a:solidFill>
              </a:defRPr>
            </a:lvl3pPr>
            <a:lvl4pPr algn="ctr">
              <a:defRPr sz="1200">
                <a:solidFill>
                  <a:schemeClr val="tx1"/>
                </a:solidFill>
              </a:defRPr>
            </a:lvl4pPr>
            <a:lvl5pPr algn="ctr"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9001" y="1655520"/>
            <a:ext cx="3031331" cy="479822"/>
          </a:xfrm>
        </p:spPr>
        <p:txBody>
          <a:bodyPr anchor="b"/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29001" y="2087041"/>
            <a:ext cx="3031331" cy="2137871"/>
          </a:xfrm>
        </p:spPr>
        <p:txBody>
          <a:bodyPr/>
          <a:lstStyle>
            <a:lvl1pPr algn="ctr">
              <a:defRPr sz="1800">
                <a:solidFill>
                  <a:schemeClr val="tx1"/>
                </a:solidFill>
              </a:defRPr>
            </a:lvl1pPr>
            <a:lvl2pPr algn="ctr">
              <a:defRPr sz="1500">
                <a:solidFill>
                  <a:schemeClr val="tx1"/>
                </a:solidFill>
              </a:defRPr>
            </a:lvl2pPr>
            <a:lvl3pPr algn="ctr">
              <a:defRPr sz="1350">
                <a:solidFill>
                  <a:schemeClr val="tx1"/>
                </a:solidFill>
              </a:defRPr>
            </a:lvl3pPr>
            <a:lvl4pPr algn="ctr">
              <a:defRPr sz="1200">
                <a:solidFill>
                  <a:schemeClr val="tx1"/>
                </a:solidFill>
              </a:defRPr>
            </a:lvl4pPr>
            <a:lvl5pPr algn="ctr"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04789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6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>
    <p:comb/>
  </p:transition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bbashh2002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vel 6"/>
          <p:cNvSpPr/>
          <p:nvPr/>
        </p:nvSpPr>
        <p:spPr>
          <a:xfrm>
            <a:off x="0" y="0"/>
            <a:ext cx="6858000" cy="5143500"/>
          </a:xfrm>
          <a:prstGeom prst="bevel">
            <a:avLst>
              <a:gd name="adj" fmla="val 6522"/>
            </a:avLst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6863" y="2342693"/>
            <a:ext cx="6184553" cy="458115"/>
          </a:xfrm>
        </p:spPr>
        <p:txBody>
          <a:bodyPr>
            <a:noAutofit/>
          </a:bodyPr>
          <a:lstStyle/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Prof.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Dr.Abbas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H.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Hassin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Alasadi</a:t>
            </a:r>
            <a:endParaRPr 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6373" y="658207"/>
            <a:ext cx="5594053" cy="160813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5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Computer Simulation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93127" y="3029865"/>
            <a:ext cx="6356346" cy="1405003"/>
          </a:xfrm>
          <a:prstGeom prst="rect">
            <a:avLst/>
          </a:prstGeom>
        </p:spPr>
        <p:txBody>
          <a:bodyPr vert="horz" lIns="68580" tIns="34290" rIns="68580" bIns="34290" rtlCol="0">
            <a:noAutofit/>
            <a:scene3d>
              <a:camera prst="perspectiveRelaxedModerately"/>
              <a:lightRig rig="threePt" dir="t"/>
            </a:scene3d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180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  <a:cs typeface="BrowalliaUPC" panose="020B0604020202020204" pitchFamily="34" charset="-34"/>
              </a:rPr>
              <a:t>Computer Information System</a:t>
            </a:r>
          </a:p>
          <a:p>
            <a:pPr algn="ctr">
              <a:spcBef>
                <a:spcPts val="0"/>
              </a:spcBef>
            </a:pPr>
            <a:r>
              <a:rPr lang="en-US" sz="180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  <a:cs typeface="BrowalliaUPC" panose="020B0604020202020204" pitchFamily="34" charset="-34"/>
              </a:rPr>
              <a:t>Computer Science and Information Technology</a:t>
            </a:r>
          </a:p>
          <a:p>
            <a:pPr algn="ctr">
              <a:spcBef>
                <a:spcPts val="0"/>
              </a:spcBef>
            </a:pPr>
            <a:r>
              <a:rPr lang="en-US" sz="1800" dirty="0" err="1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  <a:cs typeface="BrowalliaUPC" panose="020B0604020202020204" pitchFamily="34" charset="-34"/>
              </a:rPr>
              <a:t>Basrah</a:t>
            </a:r>
            <a:r>
              <a:rPr lang="en-US" sz="180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  <a:cs typeface="BrowalliaUPC" panose="020B0604020202020204" pitchFamily="34" charset="-34"/>
              </a:rPr>
              <a:t> University</a:t>
            </a:r>
          </a:p>
          <a:p>
            <a:pPr algn="ctr">
              <a:spcBef>
                <a:spcPts val="0"/>
              </a:spcBef>
            </a:pPr>
            <a:r>
              <a:rPr lang="en-US" sz="180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  <a:cs typeface="BrowalliaUPC" panose="020B0604020202020204" pitchFamily="34" charset="-34"/>
              </a:rPr>
              <a:t>Email: </a:t>
            </a:r>
            <a:r>
              <a:rPr lang="en-US" sz="1800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  <a:cs typeface="BrowalliaUPC" panose="020B0604020202020204" pitchFamily="34" charset="-34"/>
                <a:hlinkClick r:id="rId2"/>
              </a:rPr>
              <a:t>abbashh2002@gmail.com</a:t>
            </a:r>
            <a:endParaRPr lang="en-US" sz="1800" dirty="0" smtClean="0">
              <a:ln w="0">
                <a:solidFill>
                  <a:srgbClr val="FF0000"/>
                </a:solidFill>
              </a:ln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  <a:cs typeface="BrowalliaUPC" panose="020B0604020202020204" pitchFamily="34" charset="-34"/>
            </a:endParaRPr>
          </a:p>
          <a:p>
            <a:pPr algn="ctr">
              <a:spcBef>
                <a:spcPts val="0"/>
              </a:spcBef>
            </a:pPr>
            <a:r>
              <a:rPr lang="en-US" sz="1800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  <a:cs typeface="BrowalliaUPC" panose="020B0604020202020204" pitchFamily="34" charset="-34"/>
              </a:rPr>
              <a:t>2019-2020</a:t>
            </a:r>
            <a:endParaRPr lang="en-US" sz="1800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  <a:cs typeface="BrowalliaUPC" panose="020B0604020202020204" pitchFamily="34" charset="-34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650640" y="314621"/>
            <a:ext cx="1679755" cy="4581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1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</a:t>
            </a:r>
            <a:r>
              <a:rPr lang="en-US" sz="24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2400" b="1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6619">
        <p14:doors dir="vert"/>
      </p:transition>
    </mc:Choice>
    <mc:Fallback xmlns="">
      <p:transition spd="slow" advTm="661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3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900"/>
                            </p:stCondLst>
                            <p:childTnLst>
                              <p:par>
                                <p:cTn id="1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vel 6"/>
          <p:cNvSpPr/>
          <p:nvPr/>
        </p:nvSpPr>
        <p:spPr>
          <a:xfrm>
            <a:off x="0" y="0"/>
            <a:ext cx="6858000" cy="5143500"/>
          </a:xfrm>
          <a:prstGeom prst="bevel">
            <a:avLst>
              <a:gd name="adj" fmla="val 2769"/>
            </a:avLst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22196" y="157102"/>
            <a:ext cx="6427278" cy="429483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/>
              <a:t>Simulation and Modeling Languages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65355" y="649385"/>
            <a:ext cx="6270449" cy="4212940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In conducting a simulation modeling study one or more software tool is needed.  There are many (87+) packages available for DES alone.  Selecting the appropriate language or package for your study can be a study of its own. 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In simulation and modeling selecting the appropriate language or package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be difficult.   </a:t>
            </a:r>
            <a:endParaRPr lang="en-US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Nance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(1993) and (1995) identified the six characteristics of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a discrete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event simulation language.  </a:t>
            </a:r>
            <a:endParaRPr lang="en-US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proposed that discrete event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simulation programming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languages (SPL’s) must meet a minimum of six requirements: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024985" y="4588481"/>
            <a:ext cx="550573" cy="273844"/>
          </a:xfrm>
        </p:spPr>
        <p:txBody>
          <a:bodyPr/>
          <a:lstStyle/>
          <a:p>
            <a:fld id="{B82CCC60-E8CD-4174-8B1A-7DF615B22EEF}" type="slidenum">
              <a:rPr lang="en-US" sz="1800" b="1" smtClean="0"/>
              <a:pPr/>
              <a:t>2</a:t>
            </a:fld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418200580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vel 6"/>
          <p:cNvSpPr/>
          <p:nvPr/>
        </p:nvSpPr>
        <p:spPr>
          <a:xfrm>
            <a:off x="0" y="0"/>
            <a:ext cx="6858000" cy="5143500"/>
          </a:xfrm>
          <a:prstGeom prst="bevel">
            <a:avLst>
              <a:gd name="adj" fmla="val 2769"/>
            </a:avLst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22196" y="157102"/>
            <a:ext cx="6427278" cy="429483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/>
              <a:t>Characteristics of simulation language. </a:t>
            </a:r>
            <a:endParaRPr lang="en-US" sz="2800" b="1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65355" y="649385"/>
            <a:ext cx="6270449" cy="4212940"/>
          </a:xfrm>
        </p:spPr>
        <p:txBody>
          <a:bodyPr>
            <a:noAutofit/>
          </a:bodyPr>
          <a:lstStyle/>
          <a:p>
            <a:pPr marL="342900" indent="-342900" algn="l">
              <a:spcBef>
                <a:spcPts val="900"/>
              </a:spcBef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generation of random numbers to represent uncertainty,</a:t>
            </a:r>
          </a:p>
          <a:p>
            <a:pPr marL="342900" indent="-342900" algn="l">
              <a:spcBef>
                <a:spcPts val="900"/>
              </a:spcBef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transformers, to permit other than uniform random varieties to be used, </a:t>
            </a:r>
          </a:p>
          <a:p>
            <a:pPr marL="342900" indent="-342900" algn="l">
              <a:spcBef>
                <a:spcPts val="900"/>
              </a:spcBef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list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processing capability, so that objects can be created, manipulated, and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deleted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342900" indent="-342900" algn="l">
              <a:spcBef>
                <a:spcPts val="900"/>
              </a:spcBef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statistical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analysis routines, to provide the descriptive summary of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model behavior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342900" indent="-342900" algn="l">
              <a:spcBef>
                <a:spcPts val="900"/>
              </a:spcBef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report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generation, to provide the presentation of potentially large reams of data in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effective way for decision making, and </a:t>
            </a:r>
          </a:p>
          <a:p>
            <a:pPr marL="342900" indent="-342900" algn="l">
              <a:spcBef>
                <a:spcPts val="900"/>
              </a:spcBef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timing executive or time flow mechanism. 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024985" y="4588481"/>
            <a:ext cx="550573" cy="273844"/>
          </a:xfrm>
        </p:spPr>
        <p:txBody>
          <a:bodyPr/>
          <a:lstStyle/>
          <a:p>
            <a:fld id="{B82CCC60-E8CD-4174-8B1A-7DF615B22EEF}" type="slidenum">
              <a:rPr lang="en-US" sz="1800" b="1" smtClean="0"/>
              <a:pPr/>
              <a:t>3</a:t>
            </a:fld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446612875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vel 6"/>
          <p:cNvSpPr/>
          <p:nvPr/>
        </p:nvSpPr>
        <p:spPr>
          <a:xfrm>
            <a:off x="0" y="0"/>
            <a:ext cx="6858000" cy="5143500"/>
          </a:xfrm>
          <a:prstGeom prst="bevel">
            <a:avLst>
              <a:gd name="adj" fmla="val 2769"/>
            </a:avLst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22196" y="157102"/>
            <a:ext cx="6427278" cy="429483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/>
              <a:t>Simulation Software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65355" y="649385"/>
            <a:ext cx="6270449" cy="4212940"/>
          </a:xfrm>
        </p:spPr>
        <p:txBody>
          <a:bodyPr>
            <a:noAutofit/>
          </a:bodyPr>
          <a:lstStyle/>
          <a:p>
            <a:pPr marL="342900" indent="-342900" algn="l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Simulation Software used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several sources: </a:t>
            </a:r>
          </a:p>
          <a:p>
            <a:pPr marL="690563" indent="-342900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Simulation Reloaded by Swain.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0563" indent="-342900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Modeling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&amp; Simulation Resources website by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Arsham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0563" indent="-342900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Collection of Modeling and Simulation Resources on the Internet website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by Rizzoli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0563" indent="-342900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McLeod Institute of Simulation Sciences at California State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University, Chico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690563" indent="-342900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Simulation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Software for the Classroom, Simulation Education, Society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 Computer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Simulation International  </a:t>
            </a:r>
          </a:p>
          <a:p>
            <a:pPr marL="690563" indent="-342900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general Internet search</a:t>
            </a:r>
          </a:p>
          <a:p>
            <a:pPr marL="342900" indent="-342900" algn="l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024985" y="4588481"/>
            <a:ext cx="550573" cy="273844"/>
          </a:xfrm>
        </p:spPr>
        <p:txBody>
          <a:bodyPr/>
          <a:lstStyle/>
          <a:p>
            <a:fld id="{B82CCC60-E8CD-4174-8B1A-7DF615B22EEF}" type="slidenum">
              <a:rPr lang="en-US" sz="1800" b="1" smtClean="0"/>
              <a:pPr/>
              <a:t>4</a:t>
            </a:fld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015959702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vel 6"/>
          <p:cNvSpPr/>
          <p:nvPr/>
        </p:nvSpPr>
        <p:spPr>
          <a:xfrm>
            <a:off x="0" y="0"/>
            <a:ext cx="6858000" cy="5143500"/>
          </a:xfrm>
          <a:prstGeom prst="bevel">
            <a:avLst>
              <a:gd name="adj" fmla="val 2769"/>
            </a:avLst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22196" y="157102"/>
            <a:ext cx="6427278" cy="429483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/>
              <a:t>Simulation Software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65355" y="649385"/>
            <a:ext cx="6270449" cy="4212940"/>
          </a:xfrm>
        </p:spPr>
        <p:txBody>
          <a:bodyPr>
            <a:noAutofit/>
          </a:bodyPr>
          <a:lstStyle/>
          <a:p>
            <a:pPr marL="342900" indent="-342900" algn="l"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87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discrete event simulation and modeling tools (SMT’s)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which included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SPL’s and simulation application packages (SAP’s) currently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en-US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these five (5) are not currently available (AWESIM, KAMELEON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, MODSIM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III, Silk, and Visual SLAM). </a:t>
            </a:r>
            <a:endParaRPr lang="en-US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Thirty-three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(33) are either academia supported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or open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source supported.  </a:t>
            </a:r>
            <a:endParaRPr lang="en-US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remaining 49 are commercial offerings.  Three (3) of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the commercial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offerings (Arena, Extend, and SIGMA) have academic versions used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for teaching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simulation courses. </a:t>
            </a:r>
          </a:p>
          <a:p>
            <a:pPr marL="342900" indent="-342900" algn="l"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024985" y="4588481"/>
            <a:ext cx="550573" cy="273844"/>
          </a:xfrm>
        </p:spPr>
        <p:txBody>
          <a:bodyPr/>
          <a:lstStyle/>
          <a:p>
            <a:fld id="{B82CCC60-E8CD-4174-8B1A-7DF615B22EEF}" type="slidenum">
              <a:rPr lang="en-US" sz="1800" b="1" smtClean="0"/>
              <a:pPr/>
              <a:t>5</a:t>
            </a:fld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303839631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vel 6"/>
          <p:cNvSpPr/>
          <p:nvPr/>
        </p:nvSpPr>
        <p:spPr>
          <a:xfrm>
            <a:off x="0" y="0"/>
            <a:ext cx="6858000" cy="5143500"/>
          </a:xfrm>
          <a:prstGeom prst="bevel">
            <a:avLst>
              <a:gd name="adj" fmla="val 2769"/>
            </a:avLst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22196" y="157102"/>
            <a:ext cx="6427278" cy="429483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/>
              <a:t>Simulation Software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65355" y="649385"/>
            <a:ext cx="6270449" cy="4212940"/>
          </a:xfrm>
        </p:spPr>
        <p:txBody>
          <a:bodyPr>
            <a:noAutofit/>
          </a:bodyPr>
          <a:lstStyle/>
          <a:p>
            <a:pPr marL="342900" indent="-342900" algn="l"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87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discrete event simulation and modeling tools (SMT’s)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which included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SPL’s and simulation application packages (SAP’s) currently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en-US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these five (5) are not currently available (AWESIM, KAMELEON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, MODSIM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III, Silk, and Visual SLAM). </a:t>
            </a:r>
            <a:endParaRPr lang="en-US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Thirty-three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(33) are either academia supported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or open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source supported.  </a:t>
            </a:r>
            <a:endParaRPr lang="en-US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remaining 49 are commercial offerings.  Three (3) of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the commercial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offerings (Arena, Extend, and SIGMA) have academic versions used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for teaching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simulation courses. </a:t>
            </a:r>
          </a:p>
          <a:p>
            <a:pPr marL="342900" indent="-342900" algn="l"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024985" y="4588481"/>
            <a:ext cx="550573" cy="273844"/>
          </a:xfrm>
        </p:spPr>
        <p:txBody>
          <a:bodyPr/>
          <a:lstStyle/>
          <a:p>
            <a:fld id="{B82CCC60-E8CD-4174-8B1A-7DF615B22EEF}" type="slidenum">
              <a:rPr lang="en-US" sz="1800" b="1" smtClean="0"/>
              <a:pPr/>
              <a:t>6</a:t>
            </a:fld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2435919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vel 6"/>
          <p:cNvSpPr/>
          <p:nvPr/>
        </p:nvSpPr>
        <p:spPr>
          <a:xfrm>
            <a:off x="0" y="0"/>
            <a:ext cx="6858000" cy="5143500"/>
          </a:xfrm>
          <a:prstGeom prst="bevel">
            <a:avLst>
              <a:gd name="adj" fmla="val 2769"/>
            </a:avLst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22196" y="157102"/>
            <a:ext cx="6427278" cy="429483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/>
              <a:t>Simulation Software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024985" y="4588481"/>
            <a:ext cx="550573" cy="273844"/>
          </a:xfrm>
        </p:spPr>
        <p:txBody>
          <a:bodyPr/>
          <a:lstStyle/>
          <a:p>
            <a:fld id="{B82CCC60-E8CD-4174-8B1A-7DF615B22EEF}" type="slidenum">
              <a:rPr lang="en-US" sz="1800" b="1" smtClean="0"/>
              <a:pPr/>
              <a:t>7</a:t>
            </a:fld>
            <a:endParaRPr lang="en-US" sz="1800" b="1" dirty="0"/>
          </a:p>
        </p:txBody>
      </p:sp>
      <p:sp>
        <p:nvSpPr>
          <p:cNvPr id="8" name="Flowchart: Stored Data 7"/>
          <p:cNvSpPr/>
          <p:nvPr/>
        </p:nvSpPr>
        <p:spPr>
          <a:xfrm>
            <a:off x="985720" y="1808225"/>
            <a:ext cx="5039264" cy="1374346"/>
          </a:xfrm>
          <a:prstGeom prst="flowChartOnlineStorage">
            <a:avLst/>
          </a:prstGeom>
          <a:solidFill>
            <a:srgbClr val="FDDE5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End of Lecture 5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1168366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2322</TotalTime>
  <Words>485</Words>
  <Application>Microsoft Office PowerPoint</Application>
  <PresentationFormat>Custom</PresentationFormat>
  <Paragraphs>52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Batang</vt:lpstr>
      <vt:lpstr>Arial</vt:lpstr>
      <vt:lpstr>BrowalliaUPC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DrAbbas</cp:lastModifiedBy>
  <cp:revision>282</cp:revision>
  <dcterms:created xsi:type="dcterms:W3CDTF">2013-08-21T19:17:07Z</dcterms:created>
  <dcterms:modified xsi:type="dcterms:W3CDTF">2020-06-10T14:26:36Z</dcterms:modified>
</cp:coreProperties>
</file>